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59" r:id="rId7"/>
    <p:sldId id="262" r:id="rId8"/>
    <p:sldId id="268" r:id="rId9"/>
    <p:sldId id="267" r:id="rId10"/>
    <p:sldId id="269" r:id="rId11"/>
    <p:sldId id="276" r:id="rId12"/>
    <p:sldId id="277" r:id="rId13"/>
    <p:sldId id="272" r:id="rId14"/>
    <p:sldId id="263" r:id="rId15"/>
    <p:sldId id="264" r:id="rId16"/>
    <p:sldId id="275" r:id="rId17"/>
    <p:sldId id="265" r:id="rId18"/>
    <p:sldId id="261" r:id="rId19"/>
    <p:sldId id="266"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an" initials="K" lastIdx="1" clrIdx="0">
    <p:extLst>
      <p:ext uri="{19B8F6BF-5375-455C-9EA6-DF929625EA0E}">
        <p15:presenceInfo xmlns:p15="http://schemas.microsoft.com/office/powerpoint/2012/main" userId="6272bc0c90273d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41" d="100"/>
          <a:sy n="41" d="100"/>
        </p:scale>
        <p:origin x="48"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400" b="1" u="sng" dirty="0" smtClean="0">
                <a:latin typeface="Comic Sans MS" panose="030F0702030302020204" pitchFamily="66" charset="0"/>
              </a:rPr>
              <a:t>75% of Mobile Apps Want Access to User Data</a:t>
            </a:r>
            <a:endParaRPr lang="en-GB" sz="2400" b="1" u="sng" dirty="0">
              <a:latin typeface="Comic Sans MS" panose="030F0702030302020204" pitchFamily="66" charset="0"/>
            </a:endParaRPr>
          </a:p>
        </c:rich>
      </c:tx>
      <c:layout>
        <c:manualLayout>
          <c:xMode val="edge"/>
          <c:yMode val="edge"/>
          <c:x val="0.18303836332385653"/>
          <c:y val="1.45924646351045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26897780757744E-2"/>
          <c:y val="0.12424024390327977"/>
          <c:w val="0.97227310221924224"/>
          <c:h val="0.71917043102463696"/>
        </c:manualLayout>
      </c:layout>
      <c:barChart>
        <c:barDir val="col"/>
        <c:grouping val="clustered"/>
        <c:varyColors val="0"/>
        <c:ser>
          <c:idx val="0"/>
          <c:order val="0"/>
          <c:tx>
            <c:strRef>
              <c:f>Sheet1!$B$1</c:f>
              <c:strCache>
                <c:ptCount val="1"/>
                <c:pt idx="0">
                  <c:v>Location</c:v>
                </c:pt>
              </c:strCache>
            </c:strRef>
          </c:tx>
          <c:spPr>
            <a:solidFill>
              <a:schemeClr val="accent1"/>
            </a:solidFill>
            <a:ln>
              <a:noFill/>
            </a:ln>
            <a:effectLst/>
          </c:spPr>
          <c:invertIfNegative val="0"/>
          <c:cat>
            <c:strRef>
              <c:f>Sheet1!$A$2:$A$5</c:f>
              <c:strCache>
                <c:ptCount val="1"/>
                <c:pt idx="0">
                  <c:v>What the app wants access to</c:v>
                </c:pt>
              </c:strCache>
            </c:strRef>
          </c:cat>
          <c:val>
            <c:numRef>
              <c:f>Sheet1!$B$2:$B$5</c:f>
              <c:numCache>
                <c:formatCode>General</c:formatCode>
                <c:ptCount val="4"/>
                <c:pt idx="0">
                  <c:v>32</c:v>
                </c:pt>
              </c:numCache>
            </c:numRef>
          </c:val>
          <c:extLst>
            <c:ext xmlns:c16="http://schemas.microsoft.com/office/drawing/2014/chart" uri="{C3380CC4-5D6E-409C-BE32-E72D297353CC}">
              <c16:uniqueId val="{00000000-B2E7-430B-B653-E8B3F3D02632}"/>
            </c:ext>
          </c:extLst>
        </c:ser>
        <c:ser>
          <c:idx val="1"/>
          <c:order val="1"/>
          <c:tx>
            <c:strRef>
              <c:f>Sheet1!$C$1</c:f>
              <c:strCache>
                <c:ptCount val="1"/>
                <c:pt idx="0">
                  <c:v>Device ID</c:v>
                </c:pt>
              </c:strCache>
            </c:strRef>
          </c:tx>
          <c:spPr>
            <a:solidFill>
              <a:schemeClr val="accent2"/>
            </a:solidFill>
            <a:ln>
              <a:noFill/>
            </a:ln>
            <a:effectLst/>
          </c:spPr>
          <c:invertIfNegative val="0"/>
          <c:cat>
            <c:strRef>
              <c:f>Sheet1!$A$2:$A$5</c:f>
              <c:strCache>
                <c:ptCount val="1"/>
                <c:pt idx="0">
                  <c:v>What the app wants access to</c:v>
                </c:pt>
              </c:strCache>
            </c:strRef>
          </c:cat>
          <c:val>
            <c:numRef>
              <c:f>Sheet1!$C$2:$C$5</c:f>
              <c:numCache>
                <c:formatCode>General</c:formatCode>
                <c:ptCount val="4"/>
                <c:pt idx="0">
                  <c:v>15</c:v>
                </c:pt>
              </c:numCache>
            </c:numRef>
          </c:val>
          <c:extLst>
            <c:ext xmlns:c16="http://schemas.microsoft.com/office/drawing/2014/chart" uri="{C3380CC4-5D6E-409C-BE32-E72D297353CC}">
              <c16:uniqueId val="{00000001-B2E7-430B-B653-E8B3F3D02632}"/>
            </c:ext>
          </c:extLst>
        </c:ser>
        <c:ser>
          <c:idx val="2"/>
          <c:order val="2"/>
          <c:tx>
            <c:strRef>
              <c:f>Sheet1!$D$1</c:f>
              <c:strCache>
                <c:ptCount val="1"/>
                <c:pt idx="0">
                  <c:v>Camera</c:v>
                </c:pt>
              </c:strCache>
            </c:strRef>
          </c:tx>
          <c:spPr>
            <a:solidFill>
              <a:schemeClr val="accent3"/>
            </a:solidFill>
            <a:ln>
              <a:noFill/>
            </a:ln>
            <a:effectLst/>
          </c:spPr>
          <c:invertIfNegative val="0"/>
          <c:cat>
            <c:strRef>
              <c:f>Sheet1!$A$2:$A$5</c:f>
              <c:strCache>
                <c:ptCount val="1"/>
                <c:pt idx="0">
                  <c:v>What the app wants access to</c:v>
                </c:pt>
              </c:strCache>
            </c:strRef>
          </c:cat>
          <c:val>
            <c:numRef>
              <c:f>Sheet1!$D$2:$D$5</c:f>
              <c:numCache>
                <c:formatCode>General</c:formatCode>
                <c:ptCount val="4"/>
                <c:pt idx="0">
                  <c:v>10</c:v>
                </c:pt>
              </c:numCache>
            </c:numRef>
          </c:val>
          <c:extLst>
            <c:ext xmlns:c16="http://schemas.microsoft.com/office/drawing/2014/chart" uri="{C3380CC4-5D6E-409C-BE32-E72D297353CC}">
              <c16:uniqueId val="{00000002-B2E7-430B-B653-E8B3F3D02632}"/>
            </c:ext>
          </c:extLst>
        </c:ser>
        <c:ser>
          <c:idx val="3"/>
          <c:order val="3"/>
          <c:tx>
            <c:strRef>
              <c:f>Sheet1!$E$1</c:f>
              <c:strCache>
                <c:ptCount val="1"/>
                <c:pt idx="0">
                  <c:v>Contacts</c:v>
                </c:pt>
              </c:strCache>
            </c:strRef>
          </c:tx>
          <c:spPr>
            <a:solidFill>
              <a:schemeClr val="accent4"/>
            </a:solidFill>
            <a:ln>
              <a:noFill/>
            </a:ln>
            <a:effectLst/>
          </c:spPr>
          <c:invertIfNegative val="0"/>
          <c:cat>
            <c:strRef>
              <c:f>Sheet1!$A$2:$A$5</c:f>
              <c:strCache>
                <c:ptCount val="1"/>
                <c:pt idx="0">
                  <c:v>What the app wants access to</c:v>
                </c:pt>
              </c:strCache>
            </c:strRef>
          </c:cat>
          <c:val>
            <c:numRef>
              <c:f>Sheet1!$E$2:$E$5</c:f>
              <c:numCache>
                <c:formatCode>General</c:formatCode>
                <c:ptCount val="4"/>
                <c:pt idx="0">
                  <c:v>9</c:v>
                </c:pt>
              </c:numCache>
            </c:numRef>
          </c:val>
          <c:extLst>
            <c:ext xmlns:c16="http://schemas.microsoft.com/office/drawing/2014/chart" uri="{C3380CC4-5D6E-409C-BE32-E72D297353CC}">
              <c16:uniqueId val="{00000003-B2E7-430B-B653-E8B3F3D02632}"/>
            </c:ext>
          </c:extLst>
        </c:ser>
        <c:ser>
          <c:idx val="4"/>
          <c:order val="4"/>
          <c:tx>
            <c:strRef>
              <c:f>Sheet1!$F$1</c:f>
              <c:strCache>
                <c:ptCount val="1"/>
                <c:pt idx="0">
                  <c:v>Call log</c:v>
                </c:pt>
              </c:strCache>
            </c:strRef>
          </c:tx>
          <c:spPr>
            <a:solidFill>
              <a:schemeClr val="accent5"/>
            </a:solidFill>
            <a:ln>
              <a:noFill/>
            </a:ln>
            <a:effectLst/>
          </c:spPr>
          <c:invertIfNegative val="0"/>
          <c:cat>
            <c:strRef>
              <c:f>Sheet1!$A$2:$A$5</c:f>
              <c:strCache>
                <c:ptCount val="1"/>
                <c:pt idx="0">
                  <c:v>What the app wants access to</c:v>
                </c:pt>
              </c:strCache>
            </c:strRef>
          </c:cat>
          <c:val>
            <c:numRef>
              <c:f>Sheet1!$F$2:$F$5</c:f>
              <c:numCache>
                <c:formatCode>General</c:formatCode>
                <c:ptCount val="4"/>
                <c:pt idx="0">
                  <c:v>7</c:v>
                </c:pt>
              </c:numCache>
            </c:numRef>
          </c:val>
          <c:extLst>
            <c:ext xmlns:c16="http://schemas.microsoft.com/office/drawing/2014/chart" uri="{C3380CC4-5D6E-409C-BE32-E72D297353CC}">
              <c16:uniqueId val="{00000004-B2E7-430B-B653-E8B3F3D02632}"/>
            </c:ext>
          </c:extLst>
        </c:ser>
        <c:ser>
          <c:idx val="5"/>
          <c:order val="5"/>
          <c:tx>
            <c:strRef>
              <c:f>Sheet1!$G$1</c:f>
              <c:strCache>
                <c:ptCount val="1"/>
                <c:pt idx="0">
                  <c:v>Microphone</c:v>
                </c:pt>
              </c:strCache>
            </c:strRef>
          </c:tx>
          <c:spPr>
            <a:solidFill>
              <a:schemeClr val="accent6"/>
            </a:solidFill>
            <a:ln>
              <a:noFill/>
            </a:ln>
            <a:effectLst/>
          </c:spPr>
          <c:invertIfNegative val="0"/>
          <c:cat>
            <c:strRef>
              <c:f>Sheet1!$A$2:$A$5</c:f>
              <c:strCache>
                <c:ptCount val="1"/>
                <c:pt idx="0">
                  <c:v>What the app wants access to</c:v>
                </c:pt>
              </c:strCache>
            </c:strRef>
          </c:cat>
          <c:val>
            <c:numRef>
              <c:f>Sheet1!$G$2:$G$5</c:f>
              <c:numCache>
                <c:formatCode>General</c:formatCode>
                <c:ptCount val="4"/>
                <c:pt idx="0">
                  <c:v>5</c:v>
                </c:pt>
              </c:numCache>
            </c:numRef>
          </c:val>
          <c:extLst>
            <c:ext xmlns:c16="http://schemas.microsoft.com/office/drawing/2014/chart" uri="{C3380CC4-5D6E-409C-BE32-E72D297353CC}">
              <c16:uniqueId val="{00000005-B2E7-430B-B653-E8B3F3D02632}"/>
            </c:ext>
          </c:extLst>
        </c:ser>
        <c:ser>
          <c:idx val="6"/>
          <c:order val="6"/>
          <c:tx>
            <c:strRef>
              <c:f>Sheet1!$H$1</c:f>
              <c:strCache>
                <c:ptCount val="1"/>
                <c:pt idx="0">
                  <c:v>Messages</c:v>
                </c:pt>
              </c:strCache>
            </c:strRef>
          </c:tx>
          <c:spPr>
            <a:solidFill>
              <a:schemeClr val="accent1">
                <a:lumMod val="60000"/>
              </a:schemeClr>
            </a:solidFill>
            <a:ln>
              <a:noFill/>
            </a:ln>
            <a:effectLst/>
          </c:spPr>
          <c:invertIfNegative val="0"/>
          <c:cat>
            <c:strRef>
              <c:f>Sheet1!$A$2:$A$5</c:f>
              <c:strCache>
                <c:ptCount val="1"/>
                <c:pt idx="0">
                  <c:v>What the app wants access to</c:v>
                </c:pt>
              </c:strCache>
            </c:strRef>
          </c:cat>
          <c:val>
            <c:numRef>
              <c:f>Sheet1!$H$2:$H$5</c:f>
              <c:numCache>
                <c:formatCode>General</c:formatCode>
                <c:ptCount val="4"/>
                <c:pt idx="0">
                  <c:v>4</c:v>
                </c:pt>
              </c:numCache>
            </c:numRef>
          </c:val>
          <c:extLst>
            <c:ext xmlns:c16="http://schemas.microsoft.com/office/drawing/2014/chart" uri="{C3380CC4-5D6E-409C-BE32-E72D297353CC}">
              <c16:uniqueId val="{00000006-B2E7-430B-B653-E8B3F3D02632}"/>
            </c:ext>
          </c:extLst>
        </c:ser>
        <c:ser>
          <c:idx val="7"/>
          <c:order val="7"/>
          <c:tx>
            <c:strRef>
              <c:f>Sheet1!$I$1</c:f>
              <c:strCache>
                <c:ptCount val="1"/>
                <c:pt idx="0">
                  <c:v>Calendar</c:v>
                </c:pt>
              </c:strCache>
            </c:strRef>
          </c:tx>
          <c:spPr>
            <a:solidFill>
              <a:schemeClr val="accent2">
                <a:lumMod val="60000"/>
              </a:schemeClr>
            </a:solidFill>
            <a:ln>
              <a:noFill/>
            </a:ln>
            <a:effectLst/>
          </c:spPr>
          <c:invertIfNegative val="0"/>
          <c:cat>
            <c:strRef>
              <c:f>Sheet1!$A$2:$A$5</c:f>
              <c:strCache>
                <c:ptCount val="1"/>
                <c:pt idx="0">
                  <c:v>What the app wants access to</c:v>
                </c:pt>
              </c:strCache>
            </c:strRef>
          </c:cat>
          <c:val>
            <c:numRef>
              <c:f>Sheet1!$I$2:$I$5</c:f>
              <c:numCache>
                <c:formatCode>General</c:formatCode>
                <c:ptCount val="4"/>
                <c:pt idx="0">
                  <c:v>2</c:v>
                </c:pt>
              </c:numCache>
            </c:numRef>
          </c:val>
          <c:extLst>
            <c:ext xmlns:c16="http://schemas.microsoft.com/office/drawing/2014/chart" uri="{C3380CC4-5D6E-409C-BE32-E72D297353CC}">
              <c16:uniqueId val="{00000007-B2E7-430B-B653-E8B3F3D02632}"/>
            </c:ext>
          </c:extLst>
        </c:ser>
        <c:dLbls>
          <c:showLegendKey val="0"/>
          <c:showVal val="0"/>
          <c:showCatName val="0"/>
          <c:showSerName val="0"/>
          <c:showPercent val="0"/>
          <c:showBubbleSize val="0"/>
        </c:dLbls>
        <c:gapWidth val="219"/>
        <c:overlap val="-27"/>
        <c:axId val="413490304"/>
        <c:axId val="413486384"/>
      </c:barChart>
      <c:catAx>
        <c:axId val="4134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86384"/>
        <c:crosses val="autoZero"/>
        <c:auto val="1"/>
        <c:lblAlgn val="ctr"/>
        <c:lblOffset val="100"/>
        <c:noMultiLvlLbl val="0"/>
      </c:catAx>
      <c:valAx>
        <c:axId val="41348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490304"/>
        <c:crosses val="autoZero"/>
        <c:crossBetween val="between"/>
      </c:valAx>
      <c:spPr>
        <a:noFill/>
        <a:ln>
          <a:noFill/>
        </a:ln>
        <a:effectLst/>
      </c:spPr>
    </c:plotArea>
    <c:legend>
      <c:legendPos val="b"/>
      <c:layout>
        <c:manualLayout>
          <c:xMode val="edge"/>
          <c:yMode val="edge"/>
          <c:x val="5.0021303952404193E-2"/>
          <c:y val="0.92773535749585034"/>
          <c:w val="0.53051031360228418"/>
          <c:h val="5.76721778690451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A2D9C5-3CFF-4532-8230-EA29A7A4CC5B}" type="datetimeFigureOut">
              <a:rPr lang="en-GB" smtClean="0"/>
              <a:t>28/01/2018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255019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115977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142912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94489347-F8C8-48D8-98C3-384414507650}"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7169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12179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A2D9C5-3CFF-4532-8230-EA29A7A4CC5B}" type="datetimeFigureOut">
              <a:rPr lang="en-GB" smtClean="0"/>
              <a:t>28/01/2018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36812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A2D9C5-3CFF-4532-8230-EA29A7A4CC5B}" type="datetimeFigureOut">
              <a:rPr lang="en-GB" smtClean="0"/>
              <a:t>28/01/2018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47313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2D9C5-3CFF-4532-8230-EA29A7A4CC5B}" type="datetimeFigureOut">
              <a:rPr lang="en-GB" smtClean="0"/>
              <a:t>28/01/2018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363023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2A2D9C5-3CFF-4532-8230-EA29A7A4CC5B}" type="datetimeFigureOut">
              <a:rPr lang="en-GB" smtClean="0"/>
              <a:t>28/01/2018</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489347-F8C8-48D8-98C3-384414507650}" type="slidenum">
              <a:rPr lang="en-GB" smtClean="0"/>
              <a:t>‹#›</a:t>
            </a:fld>
            <a:endParaRPr lang="en-GB"/>
          </a:p>
        </p:txBody>
      </p:sp>
    </p:spTree>
    <p:extLst>
      <p:ext uri="{BB962C8B-B14F-4D97-AF65-F5344CB8AC3E}">
        <p14:creationId xmlns:p14="http://schemas.microsoft.com/office/powerpoint/2010/main" val="36967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2D9C5-3CFF-4532-8230-EA29A7A4CC5B}" type="datetimeFigureOut">
              <a:rPr lang="en-GB" smtClean="0"/>
              <a:t>28/01/2018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46481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A2D9C5-3CFF-4532-8230-EA29A7A4CC5B}" type="datetimeFigureOut">
              <a:rPr lang="en-GB" smtClean="0"/>
              <a:t>28/01/2018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358087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336027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A2D9C5-3CFF-4532-8230-EA29A7A4CC5B}" type="datetimeFigureOut">
              <a:rPr lang="en-GB" smtClean="0"/>
              <a:t>28/01/2018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269601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A2D9C5-3CFF-4532-8230-EA29A7A4CC5B}" type="datetimeFigureOut">
              <a:rPr lang="en-GB" smtClean="0"/>
              <a:t>28/01/2018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101648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2A2D9C5-3CFF-4532-8230-EA29A7A4CC5B}" type="datetimeFigureOut">
              <a:rPr lang="en-GB" smtClean="0"/>
              <a:t>28/01/2018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337001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208242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2D9C5-3CFF-4532-8230-EA29A7A4CC5B}" type="datetimeFigureOut">
              <a:rPr lang="en-GB" smtClean="0"/>
              <a:t>28/01/2018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89347-F8C8-48D8-98C3-384414507650}" type="slidenum">
              <a:rPr lang="en-GB" smtClean="0"/>
              <a:t>‹#›</a:t>
            </a:fld>
            <a:endParaRPr lang="en-GB"/>
          </a:p>
        </p:txBody>
      </p:sp>
    </p:spTree>
    <p:extLst>
      <p:ext uri="{BB962C8B-B14F-4D97-AF65-F5344CB8AC3E}">
        <p14:creationId xmlns:p14="http://schemas.microsoft.com/office/powerpoint/2010/main" val="427593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A2D9C5-3CFF-4532-8230-EA29A7A4CC5B}" type="datetimeFigureOut">
              <a:rPr lang="en-GB" smtClean="0"/>
              <a:t>28/01/2018</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489347-F8C8-48D8-98C3-384414507650}" type="slidenum">
              <a:rPr lang="en-GB" smtClean="0"/>
              <a:t>‹#›</a:t>
            </a:fld>
            <a:endParaRPr lang="en-GB"/>
          </a:p>
        </p:txBody>
      </p:sp>
    </p:spTree>
    <p:extLst>
      <p:ext uri="{BB962C8B-B14F-4D97-AF65-F5344CB8AC3E}">
        <p14:creationId xmlns:p14="http://schemas.microsoft.com/office/powerpoint/2010/main" val="20739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44865/Advice_for_parents_on_cyberbullying.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e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aferinternet.org.uk/advice-centre/parents-and-carers/parents-guide-technolog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hetop10antivirus.com/best-free-antivir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_o8auwnJtq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578" y="2756856"/>
            <a:ext cx="8144134" cy="1373070"/>
          </a:xfrm>
        </p:spPr>
        <p:txBody>
          <a:bodyPr/>
          <a:lstStyle/>
          <a:p>
            <a:r>
              <a:rPr lang="en-GB" b="1" dirty="0" smtClean="0">
                <a:latin typeface="Miriam Fixed" panose="020B0509050101010101" pitchFamily="49" charset="-79"/>
                <a:cs typeface="Miriam Fixed" panose="020B0509050101010101" pitchFamily="49" charset="-79"/>
              </a:rPr>
              <a:t>Internet Safety Workshop</a:t>
            </a:r>
            <a:endParaRPr lang="en-GB" b="1" dirty="0">
              <a:latin typeface="Miriam Fixed" panose="020B0509050101010101" pitchFamily="49" charset="-79"/>
              <a:cs typeface="Miriam Fixed" panose="020B0509050101010101" pitchFamily="49" charset="-79"/>
            </a:endParaRPr>
          </a:p>
        </p:txBody>
      </p:sp>
      <p:sp>
        <p:nvSpPr>
          <p:cNvPr id="3" name="Subtitle 2"/>
          <p:cNvSpPr>
            <a:spLocks noGrp="1"/>
          </p:cNvSpPr>
          <p:nvPr>
            <p:ph type="subTitle" idx="1"/>
          </p:nvPr>
        </p:nvSpPr>
        <p:spPr>
          <a:xfrm>
            <a:off x="2434212" y="4931075"/>
            <a:ext cx="7998823" cy="760956"/>
          </a:xfrm>
        </p:spPr>
        <p:txBody>
          <a:bodyPr>
            <a:normAutofit/>
          </a:bodyPr>
          <a:lstStyle/>
          <a:p>
            <a:pPr algn="ctr"/>
            <a:r>
              <a:rPr lang="en-GB" b="1" dirty="0" smtClean="0">
                <a:latin typeface="Comic Sans MS" panose="030F0702030302020204" pitchFamily="66" charset="0"/>
                <a:cs typeface="Miriam Fixed" panose="020B0509050101010101" pitchFamily="49" charset="-79"/>
              </a:rPr>
              <a:t>Led by Mr K </a:t>
            </a:r>
            <a:r>
              <a:rPr lang="en-GB" b="1" dirty="0" smtClean="0">
                <a:latin typeface="Comic Sans MS" panose="030F0702030302020204" pitchFamily="66" charset="0"/>
                <a:cs typeface="Miriam Fixed" panose="020B0509050101010101" pitchFamily="49" charset="-79"/>
              </a:rPr>
              <a:t>Reynolds</a:t>
            </a:r>
            <a:endParaRPr lang="en-GB" b="1" dirty="0">
              <a:latin typeface="Comic Sans MS" panose="030F0702030302020204" pitchFamily="66" charset="0"/>
              <a:cs typeface="Miriam Fixed" panose="020B0509050101010101" pitchFamily="49" charset="-79"/>
            </a:endParaRPr>
          </a:p>
        </p:txBody>
      </p:sp>
      <p:grpSp>
        <p:nvGrpSpPr>
          <p:cNvPr id="6" name="Group 5"/>
          <p:cNvGrpSpPr/>
          <p:nvPr/>
        </p:nvGrpSpPr>
        <p:grpSpPr>
          <a:xfrm>
            <a:off x="0" y="6017710"/>
            <a:ext cx="2756078" cy="830687"/>
            <a:chOff x="1" y="6241356"/>
            <a:chExt cx="2096588" cy="616644"/>
          </a:xfrm>
        </p:grpSpPr>
        <p:sp>
          <p:nvSpPr>
            <p:cNvPr id="5" name="Rectangle 4"/>
            <p:cNvSpPr/>
            <p:nvPr/>
          </p:nvSpPr>
          <p:spPr>
            <a:xfrm>
              <a:off x="1" y="6241356"/>
              <a:ext cx="2096588" cy="616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ead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241356"/>
              <a:ext cx="2096588" cy="6166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27" name="Picture 3" descr="E-safety-workshop-flyer-Huntington-School[1]"/>
          <p:cNvPicPr>
            <a:picLocks noChangeAspect="1" noChangeArrowheads="1"/>
          </p:cNvPicPr>
          <p:nvPr/>
        </p:nvPicPr>
        <p:blipFill>
          <a:blip r:embed="rId3" cstate="print">
            <a:extLst>
              <a:ext uri="{28A0092B-C50C-407E-A947-70E740481C1C}">
                <a14:useLocalDpi xmlns:a14="http://schemas.microsoft.com/office/drawing/2010/main" val="0"/>
              </a:ext>
            </a:extLst>
          </a:blip>
          <a:srcRect l="70416" t="2235" r="1738" b="77766"/>
          <a:stretch>
            <a:fillRect/>
          </a:stretch>
        </p:blipFill>
        <p:spPr bwMode="auto">
          <a:xfrm>
            <a:off x="9963101" y="2610668"/>
            <a:ext cx="1563688" cy="1592263"/>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5555342" y="1146289"/>
            <a:ext cx="1756562" cy="830997"/>
          </a:xfrm>
          <a:prstGeom prst="rect">
            <a:avLst/>
          </a:prstGeom>
        </p:spPr>
        <p:txBody>
          <a:bodyPr wrap="square">
            <a:spAutoFit/>
          </a:bodyPr>
          <a:lstStyle/>
          <a:p>
            <a:pPr algn="ctr"/>
            <a:r>
              <a:rPr lang="en-GB" sz="2400" b="1" dirty="0" smtClean="0">
                <a:latin typeface="Comic Sans MS" panose="030F0702030302020204" pitchFamily="66" charset="0"/>
              </a:rPr>
              <a:t>Welcome</a:t>
            </a:r>
          </a:p>
          <a:p>
            <a:pPr algn="ctr"/>
            <a:r>
              <a:rPr lang="en-GB" sz="2400" b="1" dirty="0" smtClean="0">
                <a:latin typeface="Comic Sans MS" panose="030F0702030302020204" pitchFamily="66" charset="0"/>
              </a:rPr>
              <a:t>to our</a:t>
            </a:r>
          </a:p>
        </p:txBody>
      </p:sp>
    </p:spTree>
    <p:extLst>
      <p:ext uri="{BB962C8B-B14F-4D97-AF65-F5344CB8AC3E}">
        <p14:creationId xmlns:p14="http://schemas.microsoft.com/office/powerpoint/2010/main" val="14745885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Advice from others regarding social media…</a:t>
            </a:r>
            <a:endParaRPr lang="en-GB" dirty="0">
              <a:latin typeface="Comic Sans MS" panose="030F0702030302020204" pitchFamily="66" charset="0"/>
            </a:endParaRPr>
          </a:p>
        </p:txBody>
      </p:sp>
      <p:sp>
        <p:nvSpPr>
          <p:cNvPr id="5" name="TextBox 4"/>
          <p:cNvSpPr txBox="1"/>
          <p:nvPr/>
        </p:nvSpPr>
        <p:spPr>
          <a:xfrm>
            <a:off x="791968" y="6028459"/>
            <a:ext cx="10578397" cy="338554"/>
          </a:xfrm>
          <a:prstGeom prst="rect">
            <a:avLst/>
          </a:prstGeom>
          <a:noFill/>
        </p:spPr>
        <p:txBody>
          <a:bodyPr wrap="square" rtlCol="0">
            <a:spAutoFit/>
          </a:bodyPr>
          <a:lstStyle/>
          <a:p>
            <a:r>
              <a:rPr lang="en-GB" sz="1600" dirty="0" smtClean="0"/>
              <a:t>(E-safety expert’s response to a parent concerned about how to manage their child’s activity on social media).</a:t>
            </a:r>
            <a:endParaRPr lang="en-GB" sz="1600" dirty="0"/>
          </a:p>
        </p:txBody>
      </p:sp>
      <p:grpSp>
        <p:nvGrpSpPr>
          <p:cNvPr id="7" name="Group 6"/>
          <p:cNvGrpSpPr/>
          <p:nvPr/>
        </p:nvGrpSpPr>
        <p:grpSpPr>
          <a:xfrm>
            <a:off x="1163029" y="2791810"/>
            <a:ext cx="8648444" cy="2979072"/>
            <a:chOff x="217261" y="3750365"/>
            <a:chExt cx="8648444" cy="2979072"/>
          </a:xfrm>
        </p:grpSpPr>
        <p:pic>
          <p:nvPicPr>
            <p:cNvPr id="4" name="Picture 3"/>
            <p:cNvPicPr>
              <a:picLocks noChangeAspect="1"/>
            </p:cNvPicPr>
            <p:nvPr/>
          </p:nvPicPr>
          <p:blipFill rotWithShape="1">
            <a:blip r:embed="rId2"/>
            <a:srcRect l="11264" t="52709" r="31721" b="23636"/>
            <a:stretch/>
          </p:blipFill>
          <p:spPr>
            <a:xfrm>
              <a:off x="217261" y="4712006"/>
              <a:ext cx="8648444" cy="2017431"/>
            </a:xfrm>
            <a:prstGeom prst="rect">
              <a:avLst/>
            </a:prstGeom>
          </p:spPr>
        </p:pic>
        <p:pic>
          <p:nvPicPr>
            <p:cNvPr id="6" name="Picture 5"/>
            <p:cNvPicPr>
              <a:picLocks noChangeAspect="1"/>
            </p:cNvPicPr>
            <p:nvPr/>
          </p:nvPicPr>
          <p:blipFill rotWithShape="1">
            <a:blip r:embed="rId2"/>
            <a:srcRect l="11245" t="23575" r="31738" b="65149"/>
            <a:stretch/>
          </p:blipFill>
          <p:spPr>
            <a:xfrm>
              <a:off x="217261" y="3750365"/>
              <a:ext cx="8648444" cy="961641"/>
            </a:xfrm>
            <a:prstGeom prst="rect">
              <a:avLst/>
            </a:prstGeom>
          </p:spPr>
        </p:pic>
      </p:grpSp>
    </p:spTree>
    <p:extLst>
      <p:ext uri="{BB962C8B-B14F-4D97-AF65-F5344CB8AC3E}">
        <p14:creationId xmlns:p14="http://schemas.microsoft.com/office/powerpoint/2010/main" val="2263135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Cyberbullying</a:t>
            </a:r>
            <a:endParaRPr lang="en-GB" dirty="0">
              <a:latin typeface="Comic Sans MS" panose="030F0702030302020204" pitchFamily="66" charset="0"/>
            </a:endParaRPr>
          </a:p>
        </p:txBody>
      </p:sp>
      <p:sp>
        <p:nvSpPr>
          <p:cNvPr id="3" name="Content Placeholder 2"/>
          <p:cNvSpPr>
            <a:spLocks noGrp="1"/>
          </p:cNvSpPr>
          <p:nvPr>
            <p:ph idx="1"/>
          </p:nvPr>
        </p:nvSpPr>
        <p:spPr>
          <a:xfrm>
            <a:off x="570569" y="2093848"/>
            <a:ext cx="3762890" cy="2801797"/>
          </a:xfrm>
        </p:spPr>
        <p:txBody>
          <a:bodyPr/>
          <a:lstStyle/>
          <a:p>
            <a:pPr marL="0" indent="0">
              <a:buNone/>
            </a:pPr>
            <a:r>
              <a:rPr lang="en-GB" u="sng" dirty="0" smtClean="0">
                <a:latin typeface="Comic Sans MS" panose="030F0702030302020204" pitchFamily="66" charset="0"/>
              </a:rPr>
              <a:t>It </a:t>
            </a:r>
            <a:r>
              <a:rPr lang="en-GB" u="sng" dirty="0">
                <a:latin typeface="Comic Sans MS" panose="030F0702030302020204" pitchFamily="66" charset="0"/>
              </a:rPr>
              <a:t>can be:</a:t>
            </a:r>
            <a:endParaRPr lang="en-GB" u="sng" dirty="0" smtClean="0">
              <a:latin typeface="Comic Sans MS" panose="030F0702030302020204" pitchFamily="66" charset="0"/>
            </a:endParaRPr>
          </a:p>
          <a:p>
            <a:r>
              <a:rPr lang="en-GB" dirty="0" smtClean="0">
                <a:latin typeface="Comic Sans MS" panose="030F0702030302020204" pitchFamily="66" charset="0"/>
              </a:rPr>
              <a:t>Anonymous</a:t>
            </a:r>
          </a:p>
          <a:p>
            <a:r>
              <a:rPr lang="en-GB" dirty="0" smtClean="0">
                <a:latin typeface="Comic Sans MS" panose="030F0702030302020204" pitchFamily="66" charset="0"/>
              </a:rPr>
              <a:t>Not face to face</a:t>
            </a:r>
          </a:p>
          <a:p>
            <a:r>
              <a:rPr lang="en-GB" dirty="0" smtClean="0">
                <a:latin typeface="Comic Sans MS" panose="030F0702030302020204" pitchFamily="66" charset="0"/>
              </a:rPr>
              <a:t>Repeated aggression</a:t>
            </a:r>
          </a:p>
          <a:p>
            <a:r>
              <a:rPr lang="en-GB" dirty="0" smtClean="0">
                <a:latin typeface="Comic Sans MS" panose="030F0702030302020204" pitchFamily="66" charset="0"/>
              </a:rPr>
              <a:t>Portable</a:t>
            </a:r>
          </a:p>
          <a:p>
            <a:r>
              <a:rPr lang="en-GB" dirty="0" smtClean="0">
                <a:latin typeface="Comic Sans MS" panose="030F0702030302020204" pitchFamily="66" charset="0"/>
              </a:rPr>
              <a:t>Viral</a:t>
            </a:r>
            <a:endParaRPr lang="en-GB" dirty="0">
              <a:latin typeface="Comic Sans MS" panose="030F0702030302020204" pitchFamily="66" charset="0"/>
            </a:endParaRPr>
          </a:p>
        </p:txBody>
      </p:sp>
      <p:pic>
        <p:nvPicPr>
          <p:cNvPr id="6" name="Picture 5"/>
          <p:cNvPicPr>
            <a:picLocks noChangeAspect="1"/>
          </p:cNvPicPr>
          <p:nvPr/>
        </p:nvPicPr>
        <p:blipFill rotWithShape="1">
          <a:blip r:embed="rId2"/>
          <a:srcRect l="25344" t="29352" r="26174" b="27713"/>
          <a:stretch/>
        </p:blipFill>
        <p:spPr>
          <a:xfrm>
            <a:off x="4333459" y="2093848"/>
            <a:ext cx="7984844" cy="39756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30" y="5028165"/>
            <a:ext cx="2398642" cy="1563960"/>
          </a:xfrm>
          <a:prstGeom prst="rect">
            <a:avLst/>
          </a:prstGeom>
        </p:spPr>
      </p:pic>
    </p:spTree>
    <p:extLst>
      <p:ext uri="{BB962C8B-B14F-4D97-AF65-F5344CB8AC3E}">
        <p14:creationId xmlns:p14="http://schemas.microsoft.com/office/powerpoint/2010/main" val="8572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Cyberbullying</a:t>
            </a:r>
            <a:endParaRPr lang="en-GB" dirty="0"/>
          </a:p>
        </p:txBody>
      </p:sp>
      <p:sp>
        <p:nvSpPr>
          <p:cNvPr id="3" name="Content Placeholder 2"/>
          <p:cNvSpPr>
            <a:spLocks noGrp="1"/>
          </p:cNvSpPr>
          <p:nvPr>
            <p:ph idx="1"/>
          </p:nvPr>
        </p:nvSpPr>
        <p:spPr>
          <a:xfrm>
            <a:off x="508042" y="4255316"/>
            <a:ext cx="11524931" cy="949666"/>
          </a:xfrm>
        </p:spPr>
        <p:txBody>
          <a:bodyPr>
            <a:normAutofit/>
          </a:bodyPr>
          <a:lstStyle/>
          <a:p>
            <a:pPr marL="0" indent="0">
              <a:buNone/>
            </a:pPr>
            <a:r>
              <a:rPr lang="en-GB" sz="2200" i="1" dirty="0" smtClean="0"/>
              <a:t>Department for </a:t>
            </a:r>
            <a:r>
              <a:rPr lang="en-GB" sz="2200" i="1" dirty="0" err="1"/>
              <a:t>E</a:t>
            </a:r>
            <a:r>
              <a:rPr lang="en-GB" sz="2200" i="1" dirty="0" err="1" smtClean="0"/>
              <a:t>duation</a:t>
            </a:r>
            <a:r>
              <a:rPr lang="en-GB" sz="2200" i="1" dirty="0" smtClean="0"/>
              <a:t> (2013), Advice </a:t>
            </a:r>
            <a:r>
              <a:rPr lang="en-GB" sz="2200" i="1" dirty="0"/>
              <a:t>for parents and carers on cyberbullying</a:t>
            </a:r>
          </a:p>
        </p:txBody>
      </p:sp>
      <p:pic>
        <p:nvPicPr>
          <p:cNvPr id="4" name="Picture 3"/>
          <p:cNvPicPr>
            <a:picLocks noChangeAspect="1"/>
          </p:cNvPicPr>
          <p:nvPr/>
        </p:nvPicPr>
        <p:blipFill rotWithShape="1">
          <a:blip r:embed="rId2"/>
          <a:srcRect l="24806" t="47820" r="24676" b="32614"/>
          <a:stretch/>
        </p:blipFill>
        <p:spPr>
          <a:xfrm>
            <a:off x="2107096" y="2336873"/>
            <a:ext cx="8682613" cy="1890569"/>
          </a:xfrm>
          <a:prstGeom prst="rect">
            <a:avLst/>
          </a:prstGeom>
        </p:spPr>
      </p:pic>
      <p:sp>
        <p:nvSpPr>
          <p:cNvPr id="5" name="Rectangle 4"/>
          <p:cNvSpPr/>
          <p:nvPr/>
        </p:nvSpPr>
        <p:spPr>
          <a:xfrm>
            <a:off x="5197081" y="4977066"/>
            <a:ext cx="6096000" cy="923330"/>
          </a:xfrm>
          <a:prstGeom prst="rect">
            <a:avLst/>
          </a:prstGeom>
        </p:spPr>
        <p:txBody>
          <a:bodyPr>
            <a:spAutoFit/>
          </a:bodyPr>
          <a:lstStyle/>
          <a:p>
            <a:r>
              <a:rPr lang="en-GB" dirty="0">
                <a:hlinkClick r:id="rId3"/>
              </a:rPr>
              <a:t>https://</a:t>
            </a:r>
            <a:r>
              <a:rPr lang="en-GB" dirty="0" smtClean="0">
                <a:hlinkClick r:id="rId3"/>
              </a:rPr>
              <a:t>www.gov.uk/government/uploads/system/uploads/attachment_data/file/444865/Advice_for_parents_on_cyberbullying.pdf</a:t>
            </a:r>
            <a:r>
              <a:rPr lang="en-GB" dirty="0" smtClean="0"/>
              <a:t> </a:t>
            </a:r>
            <a:endParaRPr lang="en-GB" dirty="0"/>
          </a:p>
        </p:txBody>
      </p:sp>
      <p:sp>
        <p:nvSpPr>
          <p:cNvPr id="6" name="Content Placeholder 2"/>
          <p:cNvSpPr txBox="1">
            <a:spLocks/>
          </p:cNvSpPr>
          <p:nvPr/>
        </p:nvSpPr>
        <p:spPr>
          <a:xfrm>
            <a:off x="2389851" y="5004940"/>
            <a:ext cx="2884514" cy="94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GB" sz="2200" dirty="0" smtClean="0">
                <a:latin typeface="Comic Sans MS" panose="030F0702030302020204" pitchFamily="66" charset="0"/>
              </a:rPr>
              <a:t>(In resource pack)</a:t>
            </a:r>
            <a:endParaRPr lang="en-GB" sz="2200" dirty="0">
              <a:latin typeface="Comic Sans MS" panose="030F0702030302020204" pitchFamily="66" charset="0"/>
            </a:endParaRPr>
          </a:p>
        </p:txBody>
      </p:sp>
    </p:spTree>
    <p:extLst>
      <p:ext uri="{BB962C8B-B14F-4D97-AF65-F5344CB8AC3E}">
        <p14:creationId xmlns:p14="http://schemas.microsoft.com/office/powerpoint/2010/main" val="17160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Mobiles - Enabling Privacy Settings!</a:t>
            </a:r>
            <a:endParaRPr lang="en-GB" dirty="0">
              <a:latin typeface="Comic Sans MS" panose="030F0702030302020204" pitchFamily="66"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1664663"/>
              </p:ext>
            </p:extLst>
          </p:nvPr>
        </p:nvGraphicFramePr>
        <p:xfrm>
          <a:off x="0" y="2202288"/>
          <a:ext cx="13819032" cy="4351561"/>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4457701" y="3181350"/>
            <a:ext cx="7753350" cy="3181350"/>
            <a:chOff x="7418438" y="2728452"/>
            <a:chExt cx="4773561" cy="2747113"/>
          </a:xfrm>
        </p:grpSpPr>
        <p:sp>
          <p:nvSpPr>
            <p:cNvPr id="9" name="TextBox 8"/>
            <p:cNvSpPr txBox="1"/>
            <p:nvPr/>
          </p:nvSpPr>
          <p:spPr>
            <a:xfrm>
              <a:off x="7418438" y="2728452"/>
              <a:ext cx="4773561" cy="2308324"/>
            </a:xfrm>
            <a:prstGeom prst="rect">
              <a:avLst/>
            </a:prstGeom>
            <a:solidFill>
              <a:schemeClr val="tx1"/>
            </a:solidFill>
          </p:spPr>
          <p:txBody>
            <a:bodyPr wrap="square" rtlCol="0">
              <a:spAutoFit/>
            </a:bodyPr>
            <a:lstStyle/>
            <a:p>
              <a:endParaRPr lang="en-GB" dirty="0"/>
            </a:p>
          </p:txBody>
        </p:sp>
        <p:sp>
          <p:nvSpPr>
            <p:cNvPr id="10" name="TextBox 9"/>
            <p:cNvSpPr txBox="1"/>
            <p:nvPr/>
          </p:nvSpPr>
          <p:spPr>
            <a:xfrm>
              <a:off x="7418438" y="2728452"/>
              <a:ext cx="4616245" cy="2747113"/>
            </a:xfrm>
            <a:prstGeom prst="rect">
              <a:avLst/>
            </a:prstGeom>
            <a:noFill/>
          </p:spPr>
          <p:txBody>
            <a:bodyPr wrap="square" rtlCol="0">
              <a:spAutoFit/>
            </a:bodyPr>
            <a:lstStyle/>
            <a:p>
              <a:r>
                <a:rPr lang="en-GB" sz="2400" b="1" dirty="0" smtClean="0">
                  <a:solidFill>
                    <a:schemeClr val="bg2">
                      <a:lumMod val="60000"/>
                      <a:lumOff val="40000"/>
                    </a:schemeClr>
                  </a:solidFill>
                  <a:latin typeface="Comic Sans MS" panose="030F0702030302020204" pitchFamily="66" charset="0"/>
                </a:rPr>
                <a:t>Did you know?</a:t>
              </a:r>
            </a:p>
            <a:p>
              <a:endParaRPr lang="en-GB" sz="2400" dirty="0">
                <a:solidFill>
                  <a:schemeClr val="bg2">
                    <a:lumMod val="60000"/>
                    <a:lumOff val="40000"/>
                  </a:schemeClr>
                </a:solidFill>
                <a:latin typeface="Comic Sans MS" panose="030F0702030302020204" pitchFamily="66" charset="0"/>
              </a:endParaRPr>
            </a:p>
            <a:p>
              <a:r>
                <a:rPr lang="en-GB" sz="2400" dirty="0" smtClean="0">
                  <a:solidFill>
                    <a:schemeClr val="bg2">
                      <a:lumMod val="60000"/>
                      <a:lumOff val="40000"/>
                    </a:schemeClr>
                  </a:solidFill>
                  <a:latin typeface="Comic Sans MS" panose="030F0702030302020204" pitchFamily="66" charset="0"/>
                </a:rPr>
                <a:t>The Android App for Facebook can record sound and video from your phone at any time without your consent – this is something you agree to unknowingly (unless you read the small print) within the Terms of Service.</a:t>
              </a:r>
              <a:endParaRPr lang="en-GB" sz="2400" dirty="0">
                <a:solidFill>
                  <a:schemeClr val="bg2">
                    <a:lumMod val="60000"/>
                    <a:lumOff val="40000"/>
                  </a:schemeClr>
                </a:solidFill>
                <a:latin typeface="Comic Sans MS" panose="030F0702030302020204" pitchFamily="66" charset="0"/>
              </a:endParaRPr>
            </a:p>
          </p:txBody>
        </p:sp>
      </p:grpSp>
    </p:spTree>
    <p:extLst>
      <p:ext uri="{BB962C8B-B14F-4D97-AF65-F5344CB8AC3E}">
        <p14:creationId xmlns:p14="http://schemas.microsoft.com/office/powerpoint/2010/main" val="12460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Tips to ensure ‘safe gaming’</a:t>
            </a:r>
            <a:endParaRPr lang="en-GB" dirty="0">
              <a:latin typeface="Comic Sans MS" panose="030F0702030302020204" pitchFamily="66" charset="0"/>
            </a:endParaRPr>
          </a:p>
        </p:txBody>
      </p:sp>
      <p:sp>
        <p:nvSpPr>
          <p:cNvPr id="3" name="Content Placeholder 2"/>
          <p:cNvSpPr>
            <a:spLocks noGrp="1"/>
          </p:cNvSpPr>
          <p:nvPr>
            <p:ph idx="1"/>
          </p:nvPr>
        </p:nvSpPr>
        <p:spPr>
          <a:xfrm>
            <a:off x="680321" y="2895601"/>
            <a:ext cx="7505736" cy="3381828"/>
          </a:xfrm>
        </p:spPr>
        <p:txBody>
          <a:bodyPr>
            <a:noAutofit/>
          </a:bodyPr>
          <a:lstStyle/>
          <a:p>
            <a:r>
              <a:rPr lang="en-GB" dirty="0" smtClean="0">
                <a:latin typeface="Comic Sans MS" panose="030F0702030302020204" pitchFamily="66" charset="0"/>
              </a:rPr>
              <a:t>When allowing the use of mobile technology (e.g. iPads, iPhones), use </a:t>
            </a:r>
            <a:r>
              <a:rPr lang="en-GB" dirty="0">
                <a:latin typeface="Comic Sans MS" panose="030F0702030302020204" pitchFamily="66" charset="0"/>
              </a:rPr>
              <a:t>airplane mode on your devices when your child is using them so they can’t make any unapproved purchases or interact with anyone online without your knowledge.</a:t>
            </a:r>
          </a:p>
          <a:p>
            <a:r>
              <a:rPr lang="en-GB" dirty="0" smtClean="0">
                <a:latin typeface="Comic Sans MS" panose="030F0702030302020204" pitchFamily="66" charset="0"/>
              </a:rPr>
              <a:t>iPhones and other Apple technology uses Apple ID for gaming. It is recommended using only one pass-coded account for all Apple devices you own so that you alone can authorise app purchases and monitor gaming activities.</a:t>
            </a:r>
            <a:endParaRPr lang="en-GB" dirty="0">
              <a:latin typeface="Comic Sans MS" panose="030F0702030302020204" pitchFamily="66"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315" t="16280" r="10229" b="25375"/>
          <a:stretch/>
        </p:blipFill>
        <p:spPr>
          <a:xfrm>
            <a:off x="8186057" y="2481945"/>
            <a:ext cx="4019838" cy="194139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154" t="21333" r="26923" b="53231"/>
          <a:stretch/>
        </p:blipFill>
        <p:spPr>
          <a:xfrm>
            <a:off x="8186057" y="4524942"/>
            <a:ext cx="4005943" cy="1628647"/>
          </a:xfrm>
          <a:prstGeom prst="rect">
            <a:avLst/>
          </a:prstGeom>
        </p:spPr>
      </p:pic>
    </p:spTree>
    <p:extLst>
      <p:ext uri="{BB962C8B-B14F-4D97-AF65-F5344CB8AC3E}">
        <p14:creationId xmlns:p14="http://schemas.microsoft.com/office/powerpoint/2010/main" val="2083039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Consoles</a:t>
            </a:r>
            <a:endParaRPr lang="en-GB" dirty="0"/>
          </a:p>
        </p:txBody>
      </p:sp>
      <p:sp>
        <p:nvSpPr>
          <p:cNvPr id="3" name="Content Placeholder 2"/>
          <p:cNvSpPr>
            <a:spLocks noGrp="1"/>
          </p:cNvSpPr>
          <p:nvPr>
            <p:ph idx="1"/>
          </p:nvPr>
        </p:nvSpPr>
        <p:spPr>
          <a:xfrm>
            <a:off x="680320" y="2223015"/>
            <a:ext cx="10829508" cy="3599316"/>
          </a:xfrm>
        </p:spPr>
        <p:txBody>
          <a:bodyPr/>
          <a:lstStyle/>
          <a:p>
            <a:r>
              <a:rPr lang="en-GB" dirty="0" smtClean="0"/>
              <a:t>Question - What can children do on consoles that may pose a risk to themselves?</a:t>
            </a:r>
            <a:endParaRPr lang="en-GB" dirty="0"/>
          </a:p>
          <a:p>
            <a:pPr marL="0" indent="0" algn="ctr">
              <a:buNone/>
            </a:pPr>
            <a:r>
              <a:rPr lang="en-GB" dirty="0"/>
              <a:t>The capabilities of consoles are often underestimated.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1" y="3176820"/>
            <a:ext cx="1219199" cy="121919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4648"/>
          <a:stretch/>
        </p:blipFill>
        <p:spPr>
          <a:xfrm>
            <a:off x="70721" y="4569175"/>
            <a:ext cx="4223872" cy="224426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489" y="3513477"/>
            <a:ext cx="1018392" cy="101839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936" t="22557" r="7936" b="39629"/>
          <a:stretch/>
        </p:blipFill>
        <p:spPr>
          <a:xfrm>
            <a:off x="2606888" y="3496313"/>
            <a:ext cx="4095857" cy="103555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5209" t="5179" r="60863" b="13393"/>
          <a:stretch/>
        </p:blipFill>
        <p:spPr>
          <a:xfrm>
            <a:off x="4396193" y="4569175"/>
            <a:ext cx="1496179" cy="2244267"/>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1905" t="17567" r="53214" b="59788"/>
          <a:stretch/>
        </p:blipFill>
        <p:spPr>
          <a:xfrm>
            <a:off x="5993972" y="5525435"/>
            <a:ext cx="3526972" cy="1288007"/>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35130" t="32637" r="30723" b="40696"/>
          <a:stretch/>
        </p:blipFill>
        <p:spPr>
          <a:xfrm>
            <a:off x="9587935" y="5539949"/>
            <a:ext cx="2588970" cy="126664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5162" y="4055647"/>
            <a:ext cx="1362448" cy="1362448"/>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50415" t="40206" r="2917" b="34294"/>
          <a:stretch/>
        </p:blipFill>
        <p:spPr>
          <a:xfrm>
            <a:off x="9381842" y="4132468"/>
            <a:ext cx="2701555" cy="1320761"/>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6179" t="19323" r="60314" b="28852"/>
          <a:stretch/>
        </p:blipFill>
        <p:spPr>
          <a:xfrm>
            <a:off x="10668000" y="2311908"/>
            <a:ext cx="1451429" cy="1683657"/>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6115" y="3441858"/>
            <a:ext cx="972252" cy="1185673"/>
          </a:xfrm>
          <a:prstGeom prst="rect">
            <a:avLst/>
          </a:prstGeom>
        </p:spPr>
      </p:pic>
    </p:spTree>
    <p:extLst>
      <p:ext uri="{BB962C8B-B14F-4D97-AF65-F5344CB8AC3E}">
        <p14:creationId xmlns:p14="http://schemas.microsoft.com/office/powerpoint/2010/main" val="11192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5978"/>
          <a:stretch/>
        </p:blipFill>
        <p:spPr>
          <a:xfrm>
            <a:off x="6979181" y="178971"/>
            <a:ext cx="5212819" cy="6641492"/>
          </a:xfrm>
          <a:prstGeom prst="rect">
            <a:avLst/>
          </a:prstGeom>
        </p:spPr>
      </p:pic>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52748" t="911" b="-1"/>
          <a:stretch/>
        </p:blipFill>
        <p:spPr>
          <a:xfrm>
            <a:off x="6979180" y="178971"/>
            <a:ext cx="5212819" cy="6679029"/>
          </a:xfrm>
        </p:spPr>
      </p:pic>
      <p:sp>
        <p:nvSpPr>
          <p:cNvPr id="7" name="TextBox 6"/>
          <p:cNvSpPr txBox="1"/>
          <p:nvPr/>
        </p:nvSpPr>
        <p:spPr>
          <a:xfrm>
            <a:off x="428530" y="1967695"/>
            <a:ext cx="6298858" cy="4832092"/>
          </a:xfrm>
          <a:prstGeom prst="rect">
            <a:avLst/>
          </a:prstGeom>
          <a:noFill/>
        </p:spPr>
        <p:txBody>
          <a:bodyPr wrap="square" rtlCol="0">
            <a:spAutoFit/>
          </a:bodyPr>
          <a:lstStyle/>
          <a:p>
            <a:r>
              <a:rPr lang="en-GB" sz="2200" dirty="0" smtClean="0">
                <a:latin typeface="Comic Sans MS" panose="030F0702030302020204" pitchFamily="66" charset="0"/>
              </a:rPr>
              <a:t>The incorporation of the internet within consoles like Xbox (360, One) and PS (-3, -4, PSP) can enable children access to games/products which are 18+. These games subject children to concepts which are inappropriate: violence, discrimination, bad language, drugs; sex; violence; gambling; and fear. </a:t>
            </a:r>
          </a:p>
          <a:p>
            <a:endParaRPr lang="en-GB" sz="2200" dirty="0">
              <a:latin typeface="Comic Sans MS" panose="030F0702030302020204" pitchFamily="66" charset="0"/>
            </a:endParaRPr>
          </a:p>
          <a:p>
            <a:r>
              <a:rPr lang="en-GB" sz="2200" dirty="0" smtClean="0">
                <a:latin typeface="Comic Sans MS" panose="030F0702030302020204" pitchFamily="66" charset="0"/>
              </a:rPr>
              <a:t>When playing these games, children can often become immersed in the behaviour of the game and it may engage in cyberbullying without even realising it. This can also lead to reflected behaviour in real life. </a:t>
            </a:r>
            <a:endParaRPr lang="en-GB" sz="2200" dirty="0">
              <a:latin typeface="Comic Sans MS" panose="030F0702030302020204" pitchFamily="66" charset="0"/>
            </a:endParaRPr>
          </a:p>
        </p:txBody>
      </p:sp>
      <p:sp>
        <p:nvSpPr>
          <p:cNvPr id="8" name="Rectangle 7"/>
          <p:cNvSpPr/>
          <p:nvPr/>
        </p:nvSpPr>
        <p:spPr>
          <a:xfrm>
            <a:off x="6979179" y="2411572"/>
            <a:ext cx="5173142" cy="2308324"/>
          </a:xfrm>
          <a:prstGeom prst="rect">
            <a:avLst/>
          </a:prstGeom>
          <a:solidFill>
            <a:schemeClr val="accent6">
              <a:lumMod val="75000"/>
            </a:schemeClr>
          </a:solidFill>
        </p:spPr>
        <p:txBody>
          <a:bodyPr wrap="square">
            <a:spAutoFit/>
          </a:bodyPr>
          <a:lstStyle/>
          <a:p>
            <a:pPr algn="ctr"/>
            <a:r>
              <a:rPr lang="en-GB" sz="3600" b="1" u="sng" dirty="0">
                <a:latin typeface="Comic Sans MS" panose="030F0702030302020204" pitchFamily="66" charset="0"/>
              </a:rPr>
              <a:t>Activate parental </a:t>
            </a:r>
            <a:r>
              <a:rPr lang="en-GB" sz="3600" b="1" u="sng" dirty="0" smtClean="0">
                <a:latin typeface="Comic Sans MS" panose="030F0702030302020204" pitchFamily="66" charset="0"/>
              </a:rPr>
              <a:t>controls</a:t>
            </a:r>
          </a:p>
          <a:p>
            <a:pPr algn="ctr"/>
            <a:endParaRPr lang="en-GB" sz="3600" b="1" u="sng" dirty="0" smtClean="0">
              <a:latin typeface="Comic Sans MS" panose="030F0702030302020204" pitchFamily="66" charset="0"/>
            </a:endParaRPr>
          </a:p>
          <a:p>
            <a:pPr algn="ctr"/>
            <a:r>
              <a:rPr lang="en-GB" sz="3600" b="1" u="sng" dirty="0" smtClean="0">
                <a:latin typeface="Comic Sans MS" panose="030F0702030302020204" pitchFamily="66" charset="0"/>
              </a:rPr>
              <a:t>(</a:t>
            </a:r>
            <a:r>
              <a:rPr lang="en-GB" sz="3600" b="1" u="sng" dirty="0">
                <a:latin typeface="Comic Sans MS" panose="030F0702030302020204" pitchFamily="66" charset="0"/>
              </a:rPr>
              <a:t>in resource pack)</a:t>
            </a:r>
          </a:p>
        </p:txBody>
      </p:sp>
    </p:spTree>
    <p:extLst>
      <p:ext uri="{BB962C8B-B14F-4D97-AF65-F5344CB8AC3E}">
        <p14:creationId xmlns:p14="http://schemas.microsoft.com/office/powerpoint/2010/main" val="150315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Other tips for online gaming with consoles</a:t>
            </a:r>
            <a:endParaRPr lang="en-GB" dirty="0">
              <a:latin typeface="Comic Sans MS" panose="030F0702030302020204" pitchFamily="66" charset="0"/>
            </a:endParaRPr>
          </a:p>
        </p:txBody>
      </p:sp>
      <p:sp>
        <p:nvSpPr>
          <p:cNvPr id="3" name="Content Placeholder 2"/>
          <p:cNvSpPr>
            <a:spLocks noGrp="1"/>
          </p:cNvSpPr>
          <p:nvPr>
            <p:ph idx="1"/>
          </p:nvPr>
        </p:nvSpPr>
        <p:spPr>
          <a:xfrm>
            <a:off x="680321" y="2336873"/>
            <a:ext cx="10292479" cy="3599316"/>
          </a:xfrm>
        </p:spPr>
        <p:txBody>
          <a:bodyPr/>
          <a:lstStyle/>
          <a:p>
            <a:r>
              <a:rPr lang="en-GB" dirty="0" smtClean="0">
                <a:latin typeface="Comic Sans MS" panose="030F0702030302020204" pitchFamily="66" charset="0"/>
              </a:rPr>
              <a:t>If considering buying a console – </a:t>
            </a:r>
          </a:p>
          <a:p>
            <a:pPr marL="0" indent="0">
              <a:buNone/>
            </a:pPr>
            <a:r>
              <a:rPr lang="en-GB" dirty="0" smtClean="0">
                <a:latin typeface="Comic Sans MS" panose="030F0702030302020204" pitchFamily="66" charset="0"/>
              </a:rPr>
              <a:t>Ask questions from the Shopper’s Checklist (in resource pack) to decide whether or not this is appropriate and what precautions to take specifically for that console.</a:t>
            </a:r>
          </a:p>
          <a:p>
            <a:endParaRPr lang="en-GB" dirty="0">
              <a:latin typeface="Comic Sans MS" panose="030F0702030302020204" pitchFamily="66" charset="0"/>
            </a:endParaRPr>
          </a:p>
          <a:p>
            <a:r>
              <a:rPr lang="en-GB" dirty="0" smtClean="0">
                <a:latin typeface="Comic Sans MS" panose="030F0702030302020204" pitchFamily="66" charset="0"/>
              </a:rPr>
              <a:t>Remove payment options on consoles </a:t>
            </a:r>
            <a:endParaRPr lang="en-GB" dirty="0">
              <a:latin typeface="Comic Sans MS" panose="030F0702030302020204" pitchFamily="66" charset="0"/>
            </a:endParaRPr>
          </a:p>
          <a:p>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645" t="23312" b="22227"/>
          <a:stretch/>
        </p:blipFill>
        <p:spPr>
          <a:xfrm>
            <a:off x="7333342" y="5087102"/>
            <a:ext cx="4005943" cy="1698173"/>
          </a:xfrm>
          <a:prstGeom prst="rect">
            <a:avLst/>
          </a:prstGeom>
        </p:spPr>
      </p:pic>
    </p:spTree>
    <p:extLst>
      <p:ext uri="{BB962C8B-B14F-4D97-AF65-F5344CB8AC3E}">
        <p14:creationId xmlns:p14="http://schemas.microsoft.com/office/powerpoint/2010/main" val="920451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omic Sans MS" panose="030F0702030302020204" pitchFamily="66" charset="0"/>
              </a:rPr>
              <a:t>Most importantly…</a:t>
            </a:r>
            <a:endParaRPr lang="en-GB" b="1" dirty="0">
              <a:latin typeface="Comic Sans MS" panose="030F0702030302020204" pitchFamily="66" charset="0"/>
            </a:endParaRPr>
          </a:p>
        </p:txBody>
      </p:sp>
      <p:sp>
        <p:nvSpPr>
          <p:cNvPr id="3" name="Content Placeholder 2"/>
          <p:cNvSpPr>
            <a:spLocks noGrp="1"/>
          </p:cNvSpPr>
          <p:nvPr>
            <p:ph idx="1"/>
          </p:nvPr>
        </p:nvSpPr>
        <p:spPr>
          <a:xfrm>
            <a:off x="680321" y="2336872"/>
            <a:ext cx="11105279" cy="4521128"/>
          </a:xfrm>
        </p:spPr>
        <p:txBody>
          <a:bodyPr>
            <a:normAutofit/>
          </a:bodyPr>
          <a:lstStyle/>
          <a:p>
            <a:pPr algn="ctr"/>
            <a:r>
              <a:rPr lang="en-GB" b="1" dirty="0" smtClean="0">
                <a:latin typeface="Comic Sans MS" panose="030F0702030302020204" pitchFamily="66" charset="0"/>
              </a:rPr>
              <a:t>Don’t be afraid to talk to them about it!</a:t>
            </a:r>
          </a:p>
          <a:p>
            <a:endParaRPr lang="en-GB" b="1" dirty="0">
              <a:latin typeface="Comic Sans MS" panose="030F0702030302020204" pitchFamily="66" charset="0"/>
            </a:endParaRPr>
          </a:p>
          <a:p>
            <a:r>
              <a:rPr lang="en-GB" b="1" dirty="0" smtClean="0">
                <a:latin typeface="Comic Sans MS" panose="030F0702030302020204" pitchFamily="66" charset="0"/>
              </a:rPr>
              <a:t>Talk to them regularly about internet safety and how to use the internet, social media and mobile technology safely. </a:t>
            </a:r>
          </a:p>
          <a:p>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The more that we develop their awareness and understanding of this, then the more conscious they will be of potential dangers. We have to acknowledge that our children will have increasingly more access to the internet as they get older. It’s our responsibility to make sure they know how to use it correctly.</a:t>
            </a:r>
            <a:endParaRPr lang="en-GB" b="1" dirty="0">
              <a:latin typeface="Comic Sans MS" panose="030F0702030302020204" pitchFamily="66" charset="0"/>
            </a:endParaRPr>
          </a:p>
        </p:txBody>
      </p:sp>
    </p:spTree>
    <p:extLst>
      <p:ext uri="{BB962C8B-B14F-4D97-AF65-F5344CB8AC3E}">
        <p14:creationId xmlns:p14="http://schemas.microsoft.com/office/powerpoint/2010/main" val="22871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Comic Sans MS" panose="030F0702030302020204" pitchFamily="66" charset="0"/>
              </a:rPr>
              <a:t>Most importantly…</a:t>
            </a:r>
            <a:endParaRPr lang="en-GB" dirty="0"/>
          </a:p>
        </p:txBody>
      </p:sp>
      <p:sp>
        <p:nvSpPr>
          <p:cNvPr id="3" name="Content Placeholder 2"/>
          <p:cNvSpPr>
            <a:spLocks noGrp="1"/>
          </p:cNvSpPr>
          <p:nvPr>
            <p:ph idx="1"/>
          </p:nvPr>
        </p:nvSpPr>
        <p:spPr/>
        <p:txBody>
          <a:bodyPr>
            <a:normAutofit/>
          </a:bodyPr>
          <a:lstStyle/>
          <a:p>
            <a:r>
              <a:rPr lang="en-GB" dirty="0" smtClean="0">
                <a:latin typeface="Comic Sans MS" panose="030F0702030302020204" pitchFamily="66" charset="0"/>
              </a:rPr>
              <a:t>Establish a set of rules for appropriate use of the internet. </a:t>
            </a:r>
            <a:br>
              <a:rPr lang="en-GB" dirty="0" smtClean="0">
                <a:latin typeface="Comic Sans MS" panose="030F0702030302020204" pitchFamily="66" charset="0"/>
              </a:rPr>
            </a:br>
            <a:r>
              <a:rPr lang="en-GB" dirty="0" smtClean="0">
                <a:latin typeface="Comic Sans MS" panose="030F0702030302020204" pitchFamily="66" charset="0"/>
              </a:rPr>
              <a:t>UK Safer Internet Centre (2017) recommend that parents and children agree on a ‘set of family rules’ relating to:</a:t>
            </a:r>
          </a:p>
          <a:p>
            <a:pPr marL="0" indent="0">
              <a:buNone/>
            </a:pPr>
            <a:r>
              <a:rPr lang="en-GB" sz="600" dirty="0">
                <a:latin typeface="Comic Sans MS" panose="030F0702030302020204" pitchFamily="66" charset="0"/>
              </a:rPr>
              <a:t> </a:t>
            </a:r>
            <a:endParaRPr lang="en-GB" sz="600" dirty="0" smtClean="0">
              <a:latin typeface="Comic Sans MS" panose="030F0702030302020204" pitchFamily="66" charset="0"/>
            </a:endParaRPr>
          </a:p>
          <a:p>
            <a:pPr lvl="1"/>
            <a:r>
              <a:rPr lang="en-GB" sz="2400" dirty="0" smtClean="0">
                <a:latin typeface="Comic Sans MS" panose="030F0702030302020204" pitchFamily="66" charset="0"/>
              </a:rPr>
              <a:t>time allowed on the internet, consoles, and mobile devices</a:t>
            </a:r>
          </a:p>
          <a:p>
            <a:pPr lvl="1"/>
            <a:r>
              <a:rPr lang="en-GB" sz="2400" dirty="0" smtClean="0">
                <a:latin typeface="Comic Sans MS" panose="030F0702030302020204" pitchFamily="66" charset="0"/>
              </a:rPr>
              <a:t>sites they may use/games that are appropriate</a:t>
            </a:r>
          </a:p>
          <a:p>
            <a:pPr lvl="1"/>
            <a:r>
              <a:rPr lang="en-GB" sz="2400" dirty="0" smtClean="0">
                <a:latin typeface="Comic Sans MS" panose="030F0702030302020204" pitchFamily="66" charset="0"/>
              </a:rPr>
              <a:t>not meeting up with or sharing information with other people</a:t>
            </a:r>
          </a:p>
          <a:p>
            <a:pPr lvl="1"/>
            <a:r>
              <a:rPr lang="en-GB" sz="2400" dirty="0" smtClean="0">
                <a:latin typeface="Comic Sans MS" panose="030F0702030302020204" pitchFamily="66" charset="0"/>
              </a:rPr>
              <a:t>how to behave online </a:t>
            </a:r>
          </a:p>
          <a:p>
            <a:pPr lvl="1"/>
            <a:r>
              <a:rPr lang="en-GB" sz="2400" dirty="0" smtClean="0">
                <a:latin typeface="Comic Sans MS" panose="030F0702030302020204" pitchFamily="66" charset="0"/>
              </a:rPr>
              <a:t>what to do if they feel threatened or bullied (let them know that they can speak to you)</a:t>
            </a:r>
          </a:p>
        </p:txBody>
      </p:sp>
    </p:spTree>
    <p:extLst>
      <p:ext uri="{BB962C8B-B14F-4D97-AF65-F5344CB8AC3E}">
        <p14:creationId xmlns:p14="http://schemas.microsoft.com/office/powerpoint/2010/main" val="14148890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cs typeface="Miriam Fixed" panose="020B0509050101010101" pitchFamily="49" charset="-79"/>
              </a:rPr>
              <a:t>Why are we here?</a:t>
            </a:r>
            <a:endParaRPr lang="en-GB" b="1" dirty="0">
              <a:latin typeface="Comic Sans MS" panose="030F0702030302020204" pitchFamily="66" charset="0"/>
              <a:cs typeface="Miriam Fixed" panose="020B0509050101010101" pitchFamily="49" charset="-79"/>
            </a:endParaRPr>
          </a:p>
        </p:txBody>
      </p:sp>
      <p:sp>
        <p:nvSpPr>
          <p:cNvPr id="3" name="Content Placeholder 2"/>
          <p:cNvSpPr>
            <a:spLocks noGrp="1"/>
          </p:cNvSpPr>
          <p:nvPr>
            <p:ph idx="1"/>
          </p:nvPr>
        </p:nvSpPr>
        <p:spPr>
          <a:xfrm>
            <a:off x="822959" y="2219521"/>
            <a:ext cx="10937631" cy="2619766"/>
          </a:xfrm>
        </p:spPr>
        <p:txBody>
          <a:bodyPr>
            <a:normAutofit/>
          </a:bodyPr>
          <a:lstStyle/>
          <a:p>
            <a:pPr marL="0" indent="0">
              <a:buNone/>
            </a:pPr>
            <a:r>
              <a:rPr lang="en-GB" sz="2800" b="1" dirty="0" smtClean="0">
                <a:latin typeface="Comic Sans MS" panose="030F0702030302020204" pitchFamily="66" charset="0"/>
              </a:rPr>
              <a:t>The Internet has drastically changed the way that children interact with the world. They have access to in-depth knowledge, tools to express their creativity and people from all over the world. Yet along with offering a fascinating, new way to connect with the world, the Internet also offers new risks…</a:t>
            </a:r>
          </a:p>
        </p:txBody>
      </p:sp>
      <p:sp>
        <p:nvSpPr>
          <p:cNvPr id="4" name="Rectangle 3"/>
          <p:cNvSpPr/>
          <p:nvPr/>
        </p:nvSpPr>
        <p:spPr>
          <a:xfrm>
            <a:off x="1937903" y="5067753"/>
            <a:ext cx="6096000" cy="1384995"/>
          </a:xfrm>
          <a:prstGeom prst="rect">
            <a:avLst/>
          </a:prstGeom>
        </p:spPr>
        <p:txBody>
          <a:bodyPr>
            <a:spAutoFit/>
          </a:bodyPr>
          <a:lstStyle/>
          <a:p>
            <a:r>
              <a:rPr lang="en-GB" sz="2800" b="1" dirty="0" smtClean="0">
                <a:latin typeface="Comic Sans MS" panose="030F0702030302020204" pitchFamily="66" charset="0"/>
              </a:rPr>
              <a:t>You have all acknowledged this and shown some level of concern by being here. </a:t>
            </a:r>
            <a:endParaRPr lang="en-GB" sz="2800" b="1" dirty="0">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903" y="4382355"/>
            <a:ext cx="1877881" cy="2298859"/>
          </a:xfrm>
          <a:prstGeom prst="rect">
            <a:avLst/>
          </a:prstGeom>
        </p:spPr>
      </p:pic>
    </p:spTree>
    <p:extLst>
      <p:ext uri="{BB962C8B-B14F-4D97-AF65-F5344CB8AC3E}">
        <p14:creationId xmlns:p14="http://schemas.microsoft.com/office/powerpoint/2010/main" val="2327278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Are there any questions?</a:t>
            </a:r>
            <a:endParaRPr lang="en-GB" dirty="0">
              <a:latin typeface="Comic Sans MS" panose="030F0702030302020204" pitchFamily="66" charset="0"/>
            </a:endParaRPr>
          </a:p>
        </p:txBody>
      </p:sp>
      <p:sp>
        <p:nvSpPr>
          <p:cNvPr id="3" name="Content Placeholder 2"/>
          <p:cNvSpPr>
            <a:spLocks noGrp="1"/>
          </p:cNvSpPr>
          <p:nvPr>
            <p:ph idx="1"/>
          </p:nvPr>
        </p:nvSpPr>
        <p:spPr>
          <a:xfrm>
            <a:off x="680321" y="3322749"/>
            <a:ext cx="9613861" cy="2613439"/>
          </a:xfrm>
        </p:spPr>
        <p:txBody>
          <a:bodyPr/>
          <a:lstStyle/>
          <a:p>
            <a:pPr marL="0" indent="0" algn="ctr">
              <a:buNone/>
            </a:pPr>
            <a:r>
              <a:rPr lang="en-GB" b="1" dirty="0" smtClean="0">
                <a:latin typeface="Comic Sans MS" panose="030F0702030302020204" pitchFamily="66" charset="0"/>
              </a:rPr>
              <a:t>Thank you for listening.</a:t>
            </a:r>
            <a:endParaRPr lang="en-GB" b="1" dirty="0">
              <a:latin typeface="Comic Sans MS" panose="030F0702030302020204" pitchFamily="66" charset="0"/>
            </a:endParaRPr>
          </a:p>
        </p:txBody>
      </p:sp>
      <p:grpSp>
        <p:nvGrpSpPr>
          <p:cNvPr id="4" name="Group 3"/>
          <p:cNvGrpSpPr/>
          <p:nvPr/>
        </p:nvGrpSpPr>
        <p:grpSpPr>
          <a:xfrm>
            <a:off x="0" y="6017710"/>
            <a:ext cx="2756078" cy="830687"/>
            <a:chOff x="1" y="6241356"/>
            <a:chExt cx="2096588" cy="616644"/>
          </a:xfrm>
        </p:grpSpPr>
        <p:sp>
          <p:nvSpPr>
            <p:cNvPr id="5" name="Rectangle 4"/>
            <p:cNvSpPr/>
            <p:nvPr/>
          </p:nvSpPr>
          <p:spPr>
            <a:xfrm>
              <a:off x="1" y="6241356"/>
              <a:ext cx="2096588" cy="616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ead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241356"/>
              <a:ext cx="2096588" cy="6166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47390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 </a:t>
            </a:r>
            <a:endParaRPr lang="en-GB" dirty="0">
              <a:latin typeface="Comic Sans MS" panose="030F0702030302020204" pitchFamily="66" charset="0"/>
            </a:endParaRPr>
          </a:p>
        </p:txBody>
      </p:sp>
      <p:sp>
        <p:nvSpPr>
          <p:cNvPr id="3" name="Content Placeholder 2"/>
          <p:cNvSpPr>
            <a:spLocks noGrp="1"/>
          </p:cNvSpPr>
          <p:nvPr>
            <p:ph idx="1"/>
          </p:nvPr>
        </p:nvSpPr>
        <p:spPr>
          <a:xfrm>
            <a:off x="832721" y="4989921"/>
            <a:ext cx="9920695" cy="947239"/>
          </a:xfrm>
        </p:spPr>
        <p:txBody>
          <a:bodyPr/>
          <a:lstStyle/>
          <a:p>
            <a:pPr marL="0" indent="0">
              <a:buNone/>
            </a:pPr>
            <a:r>
              <a:rPr lang="en-GB" dirty="0" smtClean="0">
                <a:latin typeface="Comic Sans MS" panose="030F0702030302020204" pitchFamily="66" charset="0"/>
              </a:rPr>
              <a:t>Some children may be more familiar with these so it is important to have a basic idea of what these are and what their capabilities are.</a:t>
            </a:r>
          </a:p>
        </p:txBody>
      </p:sp>
      <p:sp>
        <p:nvSpPr>
          <p:cNvPr id="4" name="Content Placeholder 2"/>
          <p:cNvSpPr txBox="1">
            <a:spLocks/>
          </p:cNvSpPr>
          <p:nvPr/>
        </p:nvSpPr>
        <p:spPr>
          <a:xfrm>
            <a:off x="832721" y="2687285"/>
            <a:ext cx="9613861" cy="1449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GB" b="1" u="sng" dirty="0" smtClean="0">
                <a:latin typeface="Comic Sans MS" panose="030F0702030302020204" pitchFamily="66" charset="0"/>
              </a:rPr>
              <a:t>Starting activity:</a:t>
            </a:r>
          </a:p>
          <a:p>
            <a:pPr marL="0" indent="0">
              <a:buFont typeface="Arial" panose="020B0604020202020204" pitchFamily="34" charset="0"/>
              <a:buNone/>
            </a:pPr>
            <a:r>
              <a:rPr lang="en-GB" dirty="0" smtClean="0">
                <a:latin typeface="Comic Sans MS" panose="030F0702030302020204" pitchFamily="66" charset="0"/>
              </a:rPr>
              <a:t>Take a look at the application emblems on the first sheet in your pack. Can you work out what they all are? </a:t>
            </a:r>
          </a:p>
        </p:txBody>
      </p:sp>
    </p:spTree>
    <p:extLst>
      <p:ext uri="{BB962C8B-B14F-4D97-AF65-F5344CB8AC3E}">
        <p14:creationId xmlns:p14="http://schemas.microsoft.com/office/powerpoint/2010/main" val="2915034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omic Sans MS" panose="030F0702030302020204" pitchFamily="66" charset="0"/>
              </a:rPr>
              <a:t>What risks are you aware of already?</a:t>
            </a:r>
            <a:endParaRPr lang="en-GB" b="1" dirty="0">
              <a:latin typeface="Comic Sans MS" panose="030F0702030302020204" pitchFamily="66" charset="0"/>
            </a:endParaRPr>
          </a:p>
        </p:txBody>
      </p:sp>
      <p:sp>
        <p:nvSpPr>
          <p:cNvPr id="3" name="Content Placeholder 2"/>
          <p:cNvSpPr>
            <a:spLocks noGrp="1"/>
          </p:cNvSpPr>
          <p:nvPr>
            <p:ph idx="1"/>
          </p:nvPr>
        </p:nvSpPr>
        <p:spPr>
          <a:xfrm>
            <a:off x="680321" y="2336873"/>
            <a:ext cx="9613861" cy="4194556"/>
          </a:xfrm>
        </p:spPr>
        <p:txBody>
          <a:bodyPr/>
          <a:lstStyle/>
          <a:p>
            <a:r>
              <a:rPr lang="en-GB" dirty="0" smtClean="0"/>
              <a:t>Cyberbullying</a:t>
            </a:r>
          </a:p>
          <a:p>
            <a:endParaRPr lang="en-GB" dirty="0" smtClean="0"/>
          </a:p>
          <a:p>
            <a:r>
              <a:rPr lang="en-GB" dirty="0" smtClean="0"/>
              <a:t>Exposure to inappropriate material</a:t>
            </a:r>
          </a:p>
          <a:p>
            <a:endParaRPr lang="en-GB" dirty="0"/>
          </a:p>
          <a:p>
            <a:r>
              <a:rPr lang="en-GB" dirty="0" smtClean="0"/>
              <a:t>Online predators</a:t>
            </a:r>
          </a:p>
          <a:p>
            <a:endParaRPr lang="en-GB" dirty="0"/>
          </a:p>
          <a:p>
            <a:r>
              <a:rPr lang="en-GB" dirty="0" smtClean="0"/>
              <a:t>Revealing too much personal information</a:t>
            </a:r>
          </a:p>
          <a:p>
            <a:endParaRPr lang="en-GB" dirty="0"/>
          </a:p>
          <a:p>
            <a:r>
              <a:rPr lang="en-GB" dirty="0" smtClean="0"/>
              <a:t>Leaving an ‘online footprint’</a:t>
            </a:r>
            <a:endParaRPr lang="en-GB" dirty="0"/>
          </a:p>
        </p:txBody>
      </p:sp>
    </p:spTree>
    <p:extLst>
      <p:ext uri="{BB962C8B-B14F-4D97-AF65-F5344CB8AC3E}">
        <p14:creationId xmlns:p14="http://schemas.microsoft.com/office/powerpoint/2010/main" val="722945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can we do to minimise the risks?</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64" y="2262433"/>
            <a:ext cx="3922033" cy="3912985"/>
          </a:xfrm>
          <a:prstGeom prst="rect">
            <a:avLst/>
          </a:prstGeom>
        </p:spPr>
      </p:pic>
    </p:spTree>
    <p:extLst>
      <p:ext uri="{BB962C8B-B14F-4D97-AF65-F5344CB8AC3E}">
        <p14:creationId xmlns:p14="http://schemas.microsoft.com/office/powerpoint/2010/main" val="17483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Set online parameters and parental controls </a:t>
            </a:r>
            <a:endParaRPr lang="en-GB" dirty="0">
              <a:latin typeface="Comic Sans MS" panose="030F0702030302020204" pitchFamily="66" charset="0"/>
            </a:endParaRPr>
          </a:p>
        </p:txBody>
      </p:sp>
      <p:sp>
        <p:nvSpPr>
          <p:cNvPr id="3" name="Content Placeholder 2"/>
          <p:cNvSpPr>
            <a:spLocks noGrp="1"/>
          </p:cNvSpPr>
          <p:nvPr>
            <p:ph idx="1"/>
          </p:nvPr>
        </p:nvSpPr>
        <p:spPr>
          <a:xfrm>
            <a:off x="680320" y="2017559"/>
            <a:ext cx="9613861" cy="4528384"/>
          </a:xfrm>
        </p:spPr>
        <p:txBody>
          <a:bodyPr>
            <a:normAutofit lnSpcReduction="10000"/>
          </a:bodyPr>
          <a:lstStyle/>
          <a:p>
            <a:r>
              <a:rPr lang="en-GB" sz="2000" dirty="0" smtClean="0">
                <a:latin typeface="Comic Sans MS" panose="030F0702030302020204" pitchFamily="66" charset="0"/>
              </a:rPr>
              <a:t>This simple task can easily protect children from the majority of inappropriate material online. </a:t>
            </a:r>
            <a:endParaRPr lang="en-GB" sz="2000" dirty="0">
              <a:latin typeface="Comic Sans MS" panose="030F0702030302020204" pitchFamily="66" charset="0"/>
            </a:endParaRPr>
          </a:p>
          <a:p>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Most search engines have filtering which can be enabled from the search engines’ settings. In your pack, there are instructions for how to do this with google (and google chrome). If you tend to use a different search engine, then just search how to enable it.</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In addition, with most internet service providers (ISPs) such as BT Broadband, Sky, TalkTalk and Virgin Media, you can activate free parental controls at any time. </a:t>
            </a:r>
          </a:p>
          <a:p>
            <a:pPr marL="0" indent="0">
              <a:buNone/>
            </a:pPr>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Finally, many </a:t>
            </a:r>
            <a:r>
              <a:rPr lang="en-GB" sz="2000" dirty="0">
                <a:latin typeface="Comic Sans MS" panose="030F0702030302020204" pitchFamily="66" charset="0"/>
              </a:rPr>
              <a:t>devices such as games consoles, smartphones and tablets have their own parental controls, for example to limit spending or restrict access to apps based on age </a:t>
            </a:r>
            <a:r>
              <a:rPr lang="en-GB" sz="2000" dirty="0" smtClean="0">
                <a:latin typeface="Comic Sans MS" panose="030F0702030302020204" pitchFamily="66" charset="0"/>
              </a:rPr>
              <a:t>rating.</a:t>
            </a:r>
          </a:p>
          <a:p>
            <a:pPr marL="0" indent="0">
              <a:buNone/>
            </a:pPr>
            <a:endParaRPr lang="en-GB" sz="2000" dirty="0" smtClean="0">
              <a:latin typeface="Comic Sans MS" panose="030F0702030302020204" pitchFamily="66" charset="0"/>
            </a:endParaRPr>
          </a:p>
          <a:p>
            <a:pPr marL="0" indent="0">
              <a:buNone/>
            </a:pPr>
            <a:endParaRPr lang="en-GB" sz="2000" dirty="0">
              <a:latin typeface="Comic Sans MS" panose="030F0702030302020204" pitchFamily="66"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609" r="5519"/>
          <a:stretch/>
        </p:blipFill>
        <p:spPr>
          <a:xfrm>
            <a:off x="522699" y="1466053"/>
            <a:ext cx="9929101" cy="2815698"/>
          </a:xfrm>
          <a:prstGeom prst="rect">
            <a:avLst/>
          </a:prstGeom>
        </p:spPr>
      </p:pic>
    </p:spTree>
    <p:extLst>
      <p:ext uri="{BB962C8B-B14F-4D97-AF65-F5344CB8AC3E}">
        <p14:creationId xmlns:p14="http://schemas.microsoft.com/office/powerpoint/2010/main" val="9146883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Important to remember…</a:t>
            </a:r>
            <a:endParaRPr lang="en-GB" dirty="0">
              <a:latin typeface="Comic Sans MS" panose="030F0702030302020204" pitchFamily="66" charset="0"/>
            </a:endParaRPr>
          </a:p>
        </p:txBody>
      </p:sp>
      <p:sp>
        <p:nvSpPr>
          <p:cNvPr id="3" name="Content Placeholder 2"/>
          <p:cNvSpPr>
            <a:spLocks noGrp="1"/>
          </p:cNvSpPr>
          <p:nvPr>
            <p:ph idx="1"/>
          </p:nvPr>
        </p:nvSpPr>
        <p:spPr>
          <a:xfrm>
            <a:off x="1961132" y="2017558"/>
            <a:ext cx="8333050" cy="4702555"/>
          </a:xfrm>
        </p:spPr>
        <p:txBody>
          <a:bodyPr>
            <a:noAutofit/>
          </a:bodyPr>
          <a:lstStyle/>
          <a:p>
            <a:pPr marL="0" indent="0">
              <a:buNone/>
            </a:pPr>
            <a:r>
              <a:rPr lang="en-GB" dirty="0" smtClean="0"/>
              <a:t>Unfortunately, ‘</a:t>
            </a:r>
            <a:r>
              <a:rPr lang="en-GB" i="1" dirty="0" smtClean="0"/>
              <a:t>no </a:t>
            </a:r>
            <a:r>
              <a:rPr lang="en-GB" i="1" dirty="0"/>
              <a:t>filter or parental controls tool is 100% effective, and many of the risks that young people face online are because of their own and other’s behaviour</a:t>
            </a:r>
            <a:r>
              <a:rPr lang="en-GB" i="1" dirty="0" smtClean="0"/>
              <a:t>.’</a:t>
            </a:r>
            <a:br>
              <a:rPr lang="en-GB" i="1" dirty="0" smtClean="0"/>
            </a:br>
            <a:r>
              <a:rPr lang="en-GB" sz="900" i="1" dirty="0" smtClean="0"/>
              <a:t> </a:t>
            </a:r>
            <a:r>
              <a:rPr lang="en-GB" i="1" dirty="0"/>
              <a:t/>
            </a:r>
            <a:br>
              <a:rPr lang="en-GB" i="1" dirty="0"/>
            </a:br>
            <a:r>
              <a:rPr lang="en-GB" dirty="0" smtClean="0"/>
              <a:t>(saferinternet.org, 2017)</a:t>
            </a:r>
          </a:p>
          <a:p>
            <a:pPr marL="0" indent="0">
              <a:buNone/>
            </a:pPr>
            <a:endParaRPr lang="en-GB" dirty="0" smtClean="0"/>
          </a:p>
          <a:p>
            <a:pPr marL="0" indent="0">
              <a:buNone/>
            </a:pPr>
            <a:endParaRPr lang="en-GB" dirty="0"/>
          </a:p>
          <a:p>
            <a:pPr marL="0" indent="0">
              <a:buNone/>
            </a:pPr>
            <a:r>
              <a:rPr lang="en-GB" b="1" dirty="0" smtClean="0"/>
              <a:t>More information about filtering (and internet safety):</a:t>
            </a:r>
          </a:p>
          <a:p>
            <a:pPr marL="0" indent="0">
              <a:buNone/>
            </a:pPr>
            <a:r>
              <a:rPr lang="en-GB" dirty="0" smtClean="0">
                <a:hlinkClick r:id="rId2"/>
              </a:rPr>
              <a:t>https</a:t>
            </a:r>
            <a:r>
              <a:rPr lang="en-GB" dirty="0">
                <a:hlinkClick r:id="rId2"/>
              </a:rPr>
              <a:t>://</a:t>
            </a:r>
            <a:r>
              <a:rPr lang="en-GB" dirty="0" smtClean="0">
                <a:hlinkClick r:id="rId2"/>
              </a:rPr>
              <a:t>www.saferinternet.org.uk/advice-centre/parents-and-carers/parents-guide-technology</a:t>
            </a:r>
            <a:r>
              <a:rPr lang="en-GB" dirty="0" smtClean="0"/>
              <a:t> </a:t>
            </a:r>
          </a:p>
          <a:p>
            <a:pPr marL="0" indent="0">
              <a:buNone/>
            </a:pPr>
            <a:endParaRPr lang="en-GB" dirty="0" smtClean="0"/>
          </a:p>
          <a:p>
            <a:pPr marL="0" indent="0">
              <a:buNone/>
            </a:pPr>
            <a:r>
              <a:rPr lang="en-GB" dirty="0" smtClean="0"/>
              <a:t>(link within resource pack)</a:t>
            </a:r>
          </a:p>
          <a:p>
            <a:pPr marL="0" indent="0">
              <a:buNone/>
            </a:pPr>
            <a:endParaRPr lang="en-GB" dirty="0"/>
          </a:p>
        </p:txBody>
      </p:sp>
    </p:spTree>
    <p:extLst>
      <p:ext uri="{BB962C8B-B14F-4D97-AF65-F5344CB8AC3E}">
        <p14:creationId xmlns:p14="http://schemas.microsoft.com/office/powerpoint/2010/main" val="2970128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 anti-virus software</a:t>
            </a:r>
            <a:endParaRPr lang="en-GB" dirty="0"/>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It is important to protect children, yourselves and your devices against harmful viruses which may subject you to inappropriate material. In your resource pack, there is a link to the Top 10 Anti-Virus Software packages </a:t>
            </a:r>
            <a:r>
              <a:rPr lang="en-GB" b="1" u="sng" dirty="0" smtClean="0">
                <a:latin typeface="Comic Sans MS" panose="030F0702030302020204" pitchFamily="66" charset="0"/>
              </a:rPr>
              <a:t>(some are free)</a:t>
            </a:r>
            <a:r>
              <a:rPr lang="en-GB" dirty="0" smtClean="0">
                <a:latin typeface="Comic Sans MS" panose="030F0702030302020204" pitchFamily="66" charset="0"/>
              </a:rPr>
              <a:t> which can be downloaded onto PCs and computers if your software is not fully up-to-date (mobile technology and consoles should already be equipped with this).</a:t>
            </a:r>
          </a:p>
          <a:p>
            <a:pPr marL="0" indent="0" algn="ctr">
              <a:buNone/>
            </a:pPr>
            <a:r>
              <a:rPr lang="en-GB" dirty="0">
                <a:latin typeface="Comic Sans MS" panose="030F0702030302020204" pitchFamily="66" charset="0"/>
                <a:hlinkClick r:id="rId2"/>
              </a:rPr>
              <a:t>http://</a:t>
            </a:r>
            <a:r>
              <a:rPr lang="en-GB" dirty="0" smtClean="0">
                <a:latin typeface="Comic Sans MS" panose="030F0702030302020204" pitchFamily="66" charset="0"/>
                <a:hlinkClick r:id="rId2"/>
              </a:rPr>
              <a:t>www.thetop10antivirus.com/best-free-antivirus</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45121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Social media</a:t>
            </a:r>
            <a:endParaRPr lang="en-GB" dirty="0">
              <a:latin typeface="Comic Sans MS" panose="030F0702030302020204" pitchFamily="66" charset="0"/>
            </a:endParaRPr>
          </a:p>
        </p:txBody>
      </p:sp>
      <p:sp>
        <p:nvSpPr>
          <p:cNvPr id="3" name="Content Placeholder 2"/>
          <p:cNvSpPr>
            <a:spLocks noGrp="1"/>
          </p:cNvSpPr>
          <p:nvPr>
            <p:ph idx="1"/>
          </p:nvPr>
        </p:nvSpPr>
        <p:spPr>
          <a:xfrm>
            <a:off x="680321" y="2336873"/>
            <a:ext cx="9613861" cy="818451"/>
          </a:xfrm>
        </p:spPr>
        <p:txBody>
          <a:bodyPr/>
          <a:lstStyle/>
          <a:p>
            <a:pPr marL="0" indent="0" algn="ctr">
              <a:buNone/>
            </a:pPr>
            <a:r>
              <a:rPr lang="en-GB" dirty="0" smtClean="0">
                <a:effectLst>
                  <a:outerShdw blurRad="38100" dist="38100" dir="2700000" algn="tl">
                    <a:srgbClr val="000000">
                      <a:alpha val="43137"/>
                    </a:srgbClr>
                  </a:outerShdw>
                </a:effectLst>
                <a:latin typeface="Comic Sans MS" panose="030F0702030302020204" pitchFamily="66" charset="0"/>
              </a:rPr>
              <a:t>Question - What is the minimum age should you be to access and have an account on most social media websites/applications?</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5963802" y="5793834"/>
            <a:ext cx="5474191" cy="369332"/>
          </a:xfrm>
          <a:prstGeom prst="rect">
            <a:avLst/>
          </a:prstGeom>
        </p:spPr>
        <p:txBody>
          <a:bodyPr wrap="none">
            <a:spAutoFit/>
          </a:bodyPr>
          <a:lstStyle/>
          <a:p>
            <a:r>
              <a:rPr lang="en-GB" dirty="0">
                <a:hlinkClick r:id="rId2"/>
              </a:rPr>
              <a:t>https://www.youtube.com/watch?v=_</a:t>
            </a:r>
            <a:r>
              <a:rPr lang="en-GB" dirty="0" smtClean="0">
                <a:hlinkClick r:id="rId2"/>
              </a:rPr>
              <a:t>o8auwnJtqE</a:t>
            </a:r>
            <a:r>
              <a:rPr lang="en-GB" dirty="0" smtClean="0"/>
              <a:t> </a:t>
            </a:r>
            <a:endParaRPr lang="en-GB" dirty="0"/>
          </a:p>
        </p:txBody>
      </p:sp>
      <p:sp>
        <p:nvSpPr>
          <p:cNvPr id="5" name="Content Placeholder 2"/>
          <p:cNvSpPr txBox="1">
            <a:spLocks/>
          </p:cNvSpPr>
          <p:nvPr/>
        </p:nvSpPr>
        <p:spPr>
          <a:xfrm>
            <a:off x="5139489" y="3155324"/>
            <a:ext cx="695524" cy="621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GB" sz="3200" dirty="0" smtClean="0">
                <a:effectLst>
                  <a:outerShdw blurRad="38100" dist="38100" dir="2700000" algn="tl">
                    <a:srgbClr val="000000">
                      <a:alpha val="43137"/>
                    </a:srgbClr>
                  </a:outerShdw>
                </a:effectLst>
                <a:latin typeface="Comic Sans MS" panose="030F0702030302020204" pitchFamily="66" charset="0"/>
              </a:rPr>
              <a:t>13</a:t>
            </a:r>
            <a:endParaRPr lang="en-GB" sz="3200" dirty="0">
              <a:effectLst>
                <a:outerShdw blurRad="38100" dist="38100" dir="2700000" algn="tl">
                  <a:srgbClr val="000000">
                    <a:alpha val="43137"/>
                  </a:srgbClr>
                </a:outerShdw>
              </a:effectLst>
              <a:latin typeface="Comic Sans MS" panose="030F0702030302020204" pitchFamily="66" charset="0"/>
            </a:endParaRPr>
          </a:p>
        </p:txBody>
      </p:sp>
      <p:sp>
        <p:nvSpPr>
          <p:cNvPr id="7" name="Content Placeholder 2"/>
          <p:cNvSpPr txBox="1">
            <a:spLocks/>
          </p:cNvSpPr>
          <p:nvPr/>
        </p:nvSpPr>
        <p:spPr>
          <a:xfrm>
            <a:off x="680321" y="4037723"/>
            <a:ext cx="10073538" cy="1114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effectLst>
                  <a:outerShdw blurRad="38100" dist="38100" dir="2700000" algn="tl">
                    <a:srgbClr val="000000">
                      <a:alpha val="43137"/>
                    </a:srgbClr>
                  </a:outerShdw>
                </a:effectLst>
                <a:latin typeface="Comic Sans MS" panose="030F0702030302020204" pitchFamily="66" charset="0"/>
              </a:rPr>
              <a:t>Social media websites/applications, such as Facebook and Twitter, are not designed to ensure the safety of children under 13 (as they should not have accounts).</a:t>
            </a:r>
            <a:endParaRPr lang="en-GB"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224695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4827</TotalTime>
  <Words>994</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Comic Sans MS</vt:lpstr>
      <vt:lpstr>Miriam Fixed</vt:lpstr>
      <vt:lpstr>Trebuchet MS</vt:lpstr>
      <vt:lpstr>Berlin</vt:lpstr>
      <vt:lpstr>Internet Safety Workshop</vt:lpstr>
      <vt:lpstr>Why are we here?</vt:lpstr>
      <vt:lpstr>Introduction </vt:lpstr>
      <vt:lpstr>What risks are you aware of already?</vt:lpstr>
      <vt:lpstr>What can we do to minimise the risks?</vt:lpstr>
      <vt:lpstr>Set online parameters and parental controls </vt:lpstr>
      <vt:lpstr>Important to remember…</vt:lpstr>
      <vt:lpstr>Install anti-virus software</vt:lpstr>
      <vt:lpstr>Social media</vt:lpstr>
      <vt:lpstr>Advice from others regarding social media…</vt:lpstr>
      <vt:lpstr>Cyberbullying</vt:lpstr>
      <vt:lpstr>Cyberbullying</vt:lpstr>
      <vt:lpstr>Mobiles - Enabling Privacy Settings!</vt:lpstr>
      <vt:lpstr>Tips to ensure ‘safe gaming’</vt:lpstr>
      <vt:lpstr>Consoles</vt:lpstr>
      <vt:lpstr>PowerPoint Presentation</vt:lpstr>
      <vt:lpstr>Other tips for online gaming with consoles</vt:lpstr>
      <vt:lpstr>Most importantly…</vt:lpstr>
      <vt:lpstr>Most importantly…</vt:lpstr>
      <vt:lpstr>Are there any questions?</vt:lpstr>
    </vt:vector>
  </TitlesOfParts>
  <Company>Mint Support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Workshop</dc:title>
  <dc:creator>Kieren Reynolds</dc:creator>
  <cp:lastModifiedBy>Kieren Reynolds</cp:lastModifiedBy>
  <cp:revision>50</cp:revision>
  <dcterms:created xsi:type="dcterms:W3CDTF">2017-04-16T16:03:26Z</dcterms:created>
  <dcterms:modified xsi:type="dcterms:W3CDTF">2018-01-28T14:57:37Z</dcterms:modified>
</cp:coreProperties>
</file>